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2" r:id="rId4"/>
    <p:sldId id="260" r:id="rId5"/>
    <p:sldId id="258" r:id="rId6"/>
    <p:sldId id="274" r:id="rId7"/>
    <p:sldId id="265" r:id="rId8"/>
    <p:sldId id="266" r:id="rId9"/>
    <p:sldId id="267" r:id="rId10"/>
    <p:sldId id="264" r:id="rId11"/>
    <p:sldId id="269" r:id="rId12"/>
    <p:sldId id="270" r:id="rId13"/>
    <p:sldId id="271" r:id="rId14"/>
    <p:sldId id="272" r:id="rId15"/>
    <p:sldId id="273" r:id="rId16"/>
    <p:sldId id="268" r:id="rId17"/>
    <p:sldId id="275" r:id="rId18"/>
    <p:sldId id="276" r:id="rId19"/>
    <p:sldId id="279" r:id="rId20"/>
    <p:sldId id="280" r:id="rId21"/>
    <p:sldId id="277" r:id="rId22"/>
    <p:sldId id="278" r:id="rId23"/>
    <p:sldId id="263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917"/>
    <a:srgbClr val="FFC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907" autoAdjust="0"/>
  </p:normalViewPr>
  <p:slideViewPr>
    <p:cSldViewPr snapToGrid="0">
      <p:cViewPr varScale="1">
        <p:scale>
          <a:sx n="78" d="100"/>
          <a:sy n="78" d="100"/>
        </p:scale>
        <p:origin x="2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6342C-E32A-4B35-A3AD-2825D0AD509B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ACFF4-3193-4A6F-9490-6CF055E5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2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 someone is terribly upset – you gleefully</a:t>
            </a:r>
            <a:r>
              <a:rPr lang="en-US" baseline="0" dirty="0" smtClean="0"/>
              <a:t> respond ‘I understand!’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ACFF4-3193-4A6F-9490-6CF055E582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Imagine you are at work and a character barges into the room and when you’re busy, doesn’t apologize, doesn’t ask, doesn’t notice that you are annoyed.</a:t>
            </a:r>
          </a:p>
          <a:p>
            <a:pPr marL="0" indent="0">
              <a:buNone/>
            </a:pPr>
            <a:r>
              <a:rPr lang="en-US" dirty="0" smtClean="0"/>
              <a:t>He offers you useless advice.</a:t>
            </a:r>
          </a:p>
          <a:p>
            <a:pPr marL="0" indent="0">
              <a:buNone/>
            </a:pPr>
            <a:r>
              <a:rPr lang="en-US" dirty="0" smtClean="0"/>
              <a:t>You express annoyance.</a:t>
            </a:r>
          </a:p>
          <a:p>
            <a:pPr marL="0" indent="0">
              <a:buNone/>
            </a:pPr>
            <a:r>
              <a:rPr lang="en-US" dirty="0" smtClean="0"/>
              <a:t>He ignores it.</a:t>
            </a:r>
          </a:p>
          <a:p>
            <a:pPr marL="0" indent="0">
              <a:buNone/>
            </a:pPr>
            <a:r>
              <a:rPr lang="en-US" dirty="0" smtClean="0"/>
              <a:t>This goes on.</a:t>
            </a:r>
          </a:p>
          <a:p>
            <a:pPr marL="0" indent="0">
              <a:buNone/>
            </a:pPr>
            <a:r>
              <a:rPr lang="en-US" dirty="0" smtClean="0"/>
              <a:t>Finally you tell him ‘go away’</a:t>
            </a:r>
          </a:p>
          <a:p>
            <a:pPr marL="0" indent="0">
              <a:buNone/>
            </a:pPr>
            <a:r>
              <a:rPr lang="en-US" dirty="0" smtClean="0"/>
              <a:t>He winks and does a little dance before exiting.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ACFF4-3193-4A6F-9490-6CF055E58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83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handout for Media Equation –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qs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ACFF4-3193-4A6F-9490-6CF055E582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going to build systems that do one or more of these things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ACFF4-3193-4A6F-9490-6CF055E582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5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92000">
              <a:srgbClr val="253917"/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26" y="6176963"/>
            <a:ext cx="2642152" cy="9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60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6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4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3917"/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C6CCD-2C14-44A4-A168-053A1C261C29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100D1-C6A5-4D64-8954-0B79B5580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ocw.mit.edu/courses/media-arts-and-sciences/mas-630-affective-computing-fall-2015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ujxriwApP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ffectiva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253917"/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199" y="1495167"/>
            <a:ext cx="8769243" cy="4135573"/>
          </a:xfrm>
          <a:prstGeom prst="rect">
            <a:avLst/>
          </a:prstGeom>
          <a:solidFill>
            <a:srgbClr val="25391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017847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Introduction to Affective Computing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3321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Professor Beste </a:t>
            </a:r>
            <a:r>
              <a:rPr lang="en-US" sz="4000" dirty="0" err="1" smtClean="0">
                <a:solidFill>
                  <a:schemeClr val="bg1"/>
                </a:solidFill>
              </a:rPr>
              <a:t>Filiz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Yuksel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University of San Francisco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CS 686/486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884187"/>
            <a:ext cx="656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Inspired by Prof. Rosalind Picard’s Affective Computing class </a:t>
            </a:r>
            <a:r>
              <a:rPr lang="en-US" dirty="0" smtClean="0">
                <a:hlinkClick r:id="rId2"/>
              </a:rPr>
              <a:t>https://ocw.mit.edu/courses/media-arts-and-sciences/mas-630-affective-computing-fall-2015/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29" y="5427343"/>
            <a:ext cx="3929606" cy="13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56703"/>
            <a:ext cx="10515600" cy="352026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Intelligent expression by computers requires first recognizing affective context (and also considering goals &amp; predicting outcome)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2" y="313637"/>
            <a:ext cx="6085703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Human-Human Interaction 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954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Suppose that a </a:t>
            </a:r>
            <a:r>
              <a:rPr lang="en-US" dirty="0" smtClean="0">
                <a:solidFill>
                  <a:schemeClr val="accent2"/>
                </a:solidFill>
              </a:rPr>
              <a:t>person </a:t>
            </a:r>
            <a:r>
              <a:rPr lang="en-US" dirty="0" smtClean="0"/>
              <a:t>starts to give you help at a bad time. You try ignoring, then frowning at, </a:t>
            </a:r>
          </a:p>
          <a:p>
            <a:pPr marL="0" indent="0">
              <a:buNone/>
            </a:pPr>
            <a:r>
              <a:rPr lang="en-US" dirty="0" smtClean="0"/>
              <a:t>then</a:t>
            </a:r>
          </a:p>
          <a:p>
            <a:pPr marL="0" indent="0">
              <a:buNone/>
            </a:pPr>
            <a:r>
              <a:rPr lang="en-US" dirty="0" smtClean="0"/>
              <a:t>maybe glaring at him or her... </a:t>
            </a:r>
          </a:p>
          <a:p>
            <a:pPr marL="0" indent="0">
              <a:buNone/>
            </a:pPr>
            <a:r>
              <a:rPr lang="en-US" dirty="0" smtClean="0"/>
              <a:t>The smart </a:t>
            </a:r>
            <a:r>
              <a:rPr lang="en-US" dirty="0" smtClean="0">
                <a:solidFill>
                  <a:schemeClr val="accent2"/>
                </a:solidFill>
              </a:rPr>
              <a:t>person </a:t>
            </a:r>
            <a:r>
              <a:rPr lang="en-US" dirty="0" smtClean="0"/>
              <a:t>infers you don’t like this, ceases the interruption, notes the context, and learns from the feedback.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77000" y="1825625"/>
            <a:ext cx="5148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Suppose that a </a:t>
            </a:r>
            <a:r>
              <a:rPr lang="en-US" dirty="0" smtClean="0">
                <a:solidFill>
                  <a:srgbClr val="FF0000"/>
                </a:solidFill>
              </a:rPr>
              <a:t>computer</a:t>
            </a:r>
            <a:r>
              <a:rPr lang="en-US" dirty="0" smtClean="0"/>
              <a:t> starts to give you help at a bad time. You try ignoring, then frowning at,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maybe glaring at him or her...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smart </a:t>
            </a:r>
            <a:r>
              <a:rPr lang="en-US" dirty="0" smtClean="0">
                <a:solidFill>
                  <a:srgbClr val="FF0000"/>
                </a:solidFill>
              </a:rPr>
              <a:t>computer</a:t>
            </a:r>
            <a:r>
              <a:rPr lang="en-US" dirty="0" smtClean="0"/>
              <a:t> infers you don’t like this, ceases the interruption, notes the context, and learns from the feedback.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39560" y="313638"/>
            <a:ext cx="6085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	Human-Computer Interaction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95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13" y="83978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But the computer wouldn’t frustrate people if it was only more intelligent?” </a:t>
            </a:r>
          </a:p>
          <a:p>
            <a:pPr marL="0" indent="0" algn="ctr">
              <a:buNone/>
            </a:pPr>
            <a:r>
              <a:rPr lang="en-US" sz="3200" dirty="0" smtClean="0"/>
              <a:t>Consider:  </a:t>
            </a:r>
          </a:p>
          <a:p>
            <a:pPr marL="0" indent="0" algn="ctr">
              <a:buNone/>
            </a:pPr>
            <a:r>
              <a:rPr lang="en-US" sz="3200" dirty="0" smtClean="0"/>
              <a:t>“But the person wouldn’t frustrate people if he/she was only more intelligent?”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Fact:  The most intelligent people are still </a:t>
            </a:r>
          </a:p>
          <a:p>
            <a:pPr marL="0" indent="0" algn="ctr">
              <a:buNone/>
            </a:pPr>
            <a:r>
              <a:rPr lang="en-US" sz="3200" dirty="0" smtClean="0"/>
              <a:t>frustrating (at least sometimes).   </a:t>
            </a:r>
          </a:p>
          <a:p>
            <a:pPr marL="0" indent="0" algn="ctr">
              <a:buNone/>
            </a:pPr>
            <a:r>
              <a:rPr lang="en-US" sz="3200" dirty="0" smtClean="0"/>
              <a:t>People and computers can’t always prevent frustration.  Thus, they should be prepared to handle it intelligently.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04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Media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6000" dirty="0" smtClean="0"/>
              <a:t>Media = Real life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Individuals interactions with computers, televisions, and new media are </a:t>
            </a:r>
            <a:r>
              <a:rPr lang="en-US" i="1" dirty="0" smtClean="0"/>
              <a:t>fundamentally social and natural.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Everyone expects media to obey a wide range of social and natural rules – all these rules come from the world of human-to-human interaction. Expects these rules to pass into human-to-computer interaction.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33" y="317520"/>
            <a:ext cx="1605180" cy="241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6354" y="2872350"/>
            <a:ext cx="26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Reeves and Nass, 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= Real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But Professor, I know my computer does not have emotions.</a:t>
            </a:r>
          </a:p>
          <a:p>
            <a:pPr marL="0" indent="0">
              <a:buNone/>
            </a:pPr>
            <a:r>
              <a:rPr lang="en-US" dirty="0" smtClean="0"/>
              <a:t>I can distinguish between life on the screen and the real thing.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It doesn’t matter, people respond socially and naturally to media even though they believe it is not reasonable to do so, and even though they don’t think that these responses characterize themselves</a:t>
            </a:r>
            <a:r>
              <a:rPr lang="en-US" dirty="0" smtClean="0"/>
              <a:t>.” Reeves and Nass, 1996 (p7)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= Real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Not </a:t>
            </a:r>
            <a:r>
              <a:rPr lang="en-US" dirty="0" smtClean="0"/>
              <a:t>anthropomorphism – people rationally know but people often live life mindlessly.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People are polite to computers</a:t>
            </a:r>
          </a:p>
          <a:p>
            <a:pPr marL="0" indent="0">
              <a:buNone/>
            </a:pPr>
            <a:r>
              <a:rPr lang="en-US" dirty="0" smtClean="0"/>
              <a:t>People respond to interpersonal distance similarly (e.g. faces close up versus further away on the screen)</a:t>
            </a:r>
          </a:p>
          <a:p>
            <a:pPr marL="0" indent="0">
              <a:buNone/>
            </a:pPr>
            <a:r>
              <a:rPr lang="en-US" dirty="0" smtClean="0"/>
              <a:t>People believe flattery given from computers –regardless of sincerity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 of emotional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202" y="892035"/>
            <a:ext cx="56378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Simulating emotion</a:t>
            </a:r>
          </a:p>
          <a:p>
            <a:pPr marL="0" indent="0">
              <a:buNone/>
            </a:pPr>
            <a:r>
              <a:rPr lang="en-US" b="1" dirty="0" smtClean="0"/>
              <a:t>Detecting emotion</a:t>
            </a:r>
          </a:p>
          <a:p>
            <a:pPr marL="0" indent="0">
              <a:buNone/>
            </a:pPr>
            <a:r>
              <a:rPr lang="en-US" b="1" dirty="0" smtClean="0"/>
              <a:t>Adapting/Responding to emotion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186" y="1943301"/>
            <a:ext cx="5381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Expressing emotions 		 -&gt;</a:t>
            </a:r>
          </a:p>
          <a:p>
            <a:pPr marL="0" indent="0">
              <a:buNone/>
            </a:pPr>
            <a:r>
              <a:rPr lang="en-US" dirty="0" smtClean="0"/>
              <a:t>Recognizing emotions 		 -&gt;</a:t>
            </a:r>
          </a:p>
          <a:p>
            <a:pPr marL="0" indent="0">
              <a:buNone/>
            </a:pPr>
            <a:r>
              <a:rPr lang="en-US" dirty="0" smtClean="0"/>
              <a:t>Handling another’s emotions 	 -&gt;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Regulating emotions</a:t>
            </a:r>
            <a:endParaRPr lang="en-US" sz="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Utilizing emotions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(</a:t>
            </a:r>
            <a:r>
              <a:rPr lang="en-US" sz="1800" dirty="0" err="1" smtClean="0"/>
              <a:t>Salovey</a:t>
            </a:r>
            <a:r>
              <a:rPr lang="en-US" sz="1800" dirty="0" smtClean="0"/>
              <a:t> and Mayer 90, Goleman 95)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5" name="Right Brace 4"/>
          <p:cNvSpPr/>
          <p:nvPr/>
        </p:nvSpPr>
        <p:spPr>
          <a:xfrm>
            <a:off x="3854370" y="3640238"/>
            <a:ext cx="515073" cy="723417"/>
          </a:xfrm>
          <a:prstGeom prst="rightBrace">
            <a:avLst>
              <a:gd name="adj1" fmla="val 8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81958" y="3678780"/>
            <a:ext cx="116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“have emotion”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2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30" y="-340930"/>
            <a:ext cx="3699077" cy="3014683"/>
          </a:xfrm>
        </p:spPr>
        <p:txBody>
          <a:bodyPr/>
          <a:lstStyle/>
          <a:p>
            <a:r>
              <a:rPr lang="en-US" dirty="0" smtClean="0"/>
              <a:t>Example – Simulating Affect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07" y="289889"/>
            <a:ext cx="7609488" cy="6076103"/>
          </a:xfrm>
        </p:spPr>
      </p:pic>
      <p:sp>
        <p:nvSpPr>
          <p:cNvPr id="5" name="TextBox 4"/>
          <p:cNvSpPr txBox="1"/>
          <p:nvPr/>
        </p:nvSpPr>
        <p:spPr>
          <a:xfrm>
            <a:off x="4097438" y="6365992"/>
            <a:ext cx="4762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Emotional Intelligence (Ben Bloomberg) 404 Tumblr.com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541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30" y="-340930"/>
            <a:ext cx="3699077" cy="3014683"/>
          </a:xfrm>
        </p:spPr>
        <p:txBody>
          <a:bodyPr/>
          <a:lstStyle/>
          <a:p>
            <a:r>
              <a:rPr lang="en-US" dirty="0" smtClean="0"/>
              <a:t>Example – Simulating Affect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79501" y="6106500"/>
            <a:ext cx="4762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</a:t>
            </a:r>
            <a:r>
              <a:rPr lang="en-US" sz="1200" dirty="0" err="1" smtClean="0"/>
              <a:t>Mendeley</a:t>
            </a:r>
            <a:r>
              <a:rPr lang="en-US" sz="1200" dirty="0" smtClean="0"/>
              <a:t>. All rights reserved.</a:t>
            </a:r>
            <a:endParaRPr lang="en-US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01" y="564108"/>
            <a:ext cx="6771325" cy="4963725"/>
          </a:xfrm>
        </p:spPr>
      </p:pic>
    </p:spTree>
    <p:extLst>
      <p:ext uri="{BB962C8B-B14F-4D97-AF65-F5344CB8AC3E}">
        <p14:creationId xmlns:p14="http://schemas.microsoft.com/office/powerpoint/2010/main" val="22867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" y="-637492"/>
            <a:ext cx="3936265" cy="2694891"/>
          </a:xfrm>
        </p:spPr>
        <p:txBody>
          <a:bodyPr/>
          <a:lstStyle/>
          <a:p>
            <a:r>
              <a:rPr lang="en-US" dirty="0" smtClean="0"/>
              <a:t>Example – Detecting Affect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" y="1488989"/>
            <a:ext cx="4359876" cy="512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Electrodermal</a:t>
            </a:r>
            <a:r>
              <a:rPr lang="en-US" dirty="0" smtClean="0"/>
              <a:t> activity (EDA) often increased by:</a:t>
            </a:r>
          </a:p>
          <a:p>
            <a:r>
              <a:rPr lang="en-US" dirty="0" smtClean="0"/>
              <a:t>Significant thoughts </a:t>
            </a:r>
          </a:p>
          <a:p>
            <a:pPr marL="0" indent="0">
              <a:buNone/>
            </a:pPr>
            <a:r>
              <a:rPr lang="en-US" dirty="0" smtClean="0"/>
              <a:t>• Exciting events </a:t>
            </a:r>
          </a:p>
          <a:p>
            <a:pPr marL="0" indent="0">
              <a:buNone/>
            </a:pPr>
            <a:r>
              <a:rPr lang="en-US" dirty="0" smtClean="0"/>
              <a:t>• Exercise/breathing deeply </a:t>
            </a:r>
          </a:p>
          <a:p>
            <a:pPr marL="0" indent="0">
              <a:buNone/>
            </a:pPr>
            <a:r>
              <a:rPr lang="en-US" dirty="0" smtClean="0"/>
              <a:t>• Motion artifacts </a:t>
            </a:r>
          </a:p>
          <a:p>
            <a:pPr marL="0" indent="0">
              <a:buNone/>
            </a:pPr>
            <a:r>
              <a:rPr lang="en-US" dirty="0" smtClean="0"/>
              <a:t>• Humidity/moisture increase </a:t>
            </a:r>
          </a:p>
          <a:p>
            <a:pPr marL="0" indent="0">
              <a:buNone/>
            </a:pPr>
            <a:r>
              <a:rPr lang="en-US" dirty="0" smtClean="0"/>
              <a:t>• Lying </a:t>
            </a:r>
          </a:p>
          <a:p>
            <a:pPr marL="0" indent="0">
              <a:buNone/>
            </a:pPr>
            <a:r>
              <a:rPr lang="en-US" dirty="0" smtClean="0"/>
              <a:t>• Pain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2254" y="6040176"/>
            <a:ext cx="49159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As shown in TED Talk by Rosalind Picard </a:t>
            </a:r>
            <a:r>
              <a:rPr lang="en-US" sz="1400" dirty="0" smtClean="0">
                <a:hlinkClick r:id="rId2"/>
              </a:rPr>
              <a:t>https://www.youtube.com/watch?v=ujxriwApPP4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04" y="386123"/>
            <a:ext cx="7373258" cy="552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Affective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61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Affective Computing is the study and development of systems and devices that can recognize, interpret, process, and simulate human affect/emotion.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54" y="-489211"/>
            <a:ext cx="3936265" cy="2694891"/>
          </a:xfrm>
        </p:spPr>
        <p:txBody>
          <a:bodyPr/>
          <a:lstStyle/>
          <a:p>
            <a:r>
              <a:rPr lang="en-US" dirty="0" smtClean="0"/>
              <a:t>Example – Detecting Affect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11319" y="6176100"/>
            <a:ext cx="4915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www.media.mit.edu/galvactivator </a:t>
            </a:r>
          </a:p>
          <a:p>
            <a:endParaRPr lang="en-US" sz="1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4" y="1673696"/>
            <a:ext cx="3528395" cy="459800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19" y="858234"/>
            <a:ext cx="7959911" cy="51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30" y="-340929"/>
            <a:ext cx="11603632" cy="1718708"/>
          </a:xfrm>
        </p:spPr>
        <p:txBody>
          <a:bodyPr/>
          <a:lstStyle/>
          <a:p>
            <a:r>
              <a:rPr lang="en-US" dirty="0" smtClean="0"/>
              <a:t>Example – Responding to Affect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" y="107186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Relational agent vs </a:t>
            </a:r>
            <a:r>
              <a:rPr lang="en-US" dirty="0"/>
              <a:t>N</a:t>
            </a:r>
            <a:r>
              <a:rPr lang="en-US" dirty="0" smtClean="0"/>
              <a:t>on-relational agent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Users interacted with agent for a month,</a:t>
            </a:r>
          </a:p>
          <a:p>
            <a:pPr marL="0" indent="0">
              <a:buNone/>
            </a:pPr>
            <a:r>
              <a:rPr lang="en-US" dirty="0" smtClean="0"/>
              <a:t>both agents had same scripts, but relational </a:t>
            </a:r>
          </a:p>
          <a:p>
            <a:pPr marL="0" indent="0">
              <a:buNone/>
            </a:pPr>
            <a:r>
              <a:rPr lang="en-US" dirty="0" smtClean="0"/>
              <a:t>agent had other skills such as empathy.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Relational agent  responded to affect, used small </a:t>
            </a:r>
          </a:p>
          <a:p>
            <a:pPr marL="0" indent="0">
              <a:buNone/>
            </a:pPr>
            <a:r>
              <a:rPr lang="en-US" dirty="0" smtClean="0"/>
              <a:t>talk, adjusted language over time, adjusted </a:t>
            </a:r>
          </a:p>
          <a:p>
            <a:pPr marL="0" indent="0">
              <a:buNone/>
            </a:pPr>
            <a:r>
              <a:rPr lang="en-US" dirty="0" smtClean="0"/>
              <a:t>social distance.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875" y="55767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Bickmore</a:t>
            </a:r>
            <a:r>
              <a:rPr lang="en-US" dirty="0" smtClean="0"/>
              <a:t>, Timothy W., and Rosalind W. Picard. "Establishing </a:t>
            </a:r>
          </a:p>
          <a:p>
            <a:r>
              <a:rPr lang="en-US" dirty="0" smtClean="0"/>
              <a:t>and Maintaining Long-Term Human-Computer Relationships."</a:t>
            </a:r>
          </a:p>
          <a:p>
            <a:r>
              <a:rPr lang="en-US" dirty="0" err="1" smtClean="0"/>
              <a:t>Acm</a:t>
            </a:r>
            <a:r>
              <a:rPr lang="en-US" dirty="0" smtClean="0"/>
              <a:t> Transactions on Computer Human Interaction 12, no. 2</a:t>
            </a:r>
          </a:p>
          <a:p>
            <a:r>
              <a:rPr lang="en-US" dirty="0" smtClean="0"/>
              <a:t>(2005): 293-327.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68" y="1508845"/>
            <a:ext cx="4594938" cy="34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30" y="-340929"/>
            <a:ext cx="11603632" cy="1718708"/>
          </a:xfrm>
        </p:spPr>
        <p:txBody>
          <a:bodyPr/>
          <a:lstStyle/>
          <a:p>
            <a:r>
              <a:rPr lang="en-US" dirty="0" smtClean="0"/>
              <a:t>Example – Responding to Affect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89" y="11336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"Laura and I respect each other." (p&lt;.001) </a:t>
            </a:r>
          </a:p>
          <a:p>
            <a:pPr marL="0" indent="0">
              <a:buNone/>
            </a:pPr>
            <a:r>
              <a:rPr lang="en-US" dirty="0" smtClean="0"/>
              <a:t> "Laura and I trust one another." (p&lt;.001) </a:t>
            </a:r>
          </a:p>
          <a:p>
            <a:pPr marL="0" indent="0">
              <a:buNone/>
            </a:pPr>
            <a:r>
              <a:rPr lang="en-US" dirty="0" smtClean="0"/>
              <a:t> "I feel Laura cares about me..." (p&lt;.001) </a:t>
            </a:r>
          </a:p>
          <a:p>
            <a:pPr marL="0" indent="0">
              <a:buNone/>
            </a:pPr>
            <a:r>
              <a:rPr lang="en-US" dirty="0" smtClean="0"/>
              <a:t> "I feel Laura appreciates me." (p=.009) </a:t>
            </a:r>
          </a:p>
          <a:p>
            <a:pPr marL="0" indent="0">
              <a:buNone/>
            </a:pPr>
            <a:r>
              <a:rPr lang="en-US" dirty="0" smtClean="0"/>
              <a:t> "I believe Laura likes me." (p&lt;.001) </a:t>
            </a:r>
          </a:p>
          <a:p>
            <a:pPr marL="0" indent="0">
              <a:buNone/>
            </a:pPr>
            <a:r>
              <a:rPr lang="en-US" dirty="0" smtClean="0"/>
              <a:t> Liking of Laura. (p=.007) </a:t>
            </a:r>
          </a:p>
          <a:p>
            <a:pPr marL="0" indent="0">
              <a:buNone/>
            </a:pPr>
            <a:r>
              <a:rPr lang="en-US" dirty="0" smtClean="0"/>
              <a:t> Desire to continue working with Laura. (p=.001)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875" y="55767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Bickmore</a:t>
            </a:r>
            <a:r>
              <a:rPr lang="en-US" dirty="0" smtClean="0"/>
              <a:t>, Timothy W., and Rosalind W. Picard. "Establishing </a:t>
            </a:r>
          </a:p>
          <a:p>
            <a:r>
              <a:rPr lang="en-US" dirty="0" smtClean="0"/>
              <a:t>and Maintaining Long-Term Human-Computer Relationships."</a:t>
            </a:r>
          </a:p>
          <a:p>
            <a:r>
              <a:rPr lang="en-US" dirty="0" err="1" smtClean="0"/>
              <a:t>Acm</a:t>
            </a:r>
            <a:r>
              <a:rPr lang="en-US" dirty="0" smtClean="0"/>
              <a:t> Transactions on Computer Human Interaction 12, no. 2</a:t>
            </a:r>
          </a:p>
          <a:p>
            <a:r>
              <a:rPr lang="en-US" dirty="0" smtClean="0"/>
              <a:t>(2005): 293-327.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61" y="770170"/>
            <a:ext cx="1306902" cy="20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92" y="778160"/>
            <a:ext cx="1166845" cy="19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/>
          <a:lstStyle/>
          <a:p>
            <a:r>
              <a:rPr lang="en-US" dirty="0" smtClean="0"/>
              <a:t>Application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35" y="1233488"/>
            <a:ext cx="6118654" cy="53032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Core topics:</a:t>
            </a:r>
          </a:p>
          <a:p>
            <a:pPr marL="0" indent="0">
              <a:buNone/>
            </a:pPr>
            <a:r>
              <a:rPr lang="en-US" dirty="0" smtClean="0"/>
              <a:t>Emotion and Learning</a:t>
            </a:r>
          </a:p>
          <a:p>
            <a:pPr marL="0" indent="0">
              <a:buNone/>
            </a:pPr>
            <a:r>
              <a:rPr lang="en-US" dirty="0" smtClean="0"/>
              <a:t>Emotion and Games</a:t>
            </a:r>
          </a:p>
          <a:p>
            <a:pPr marL="0" indent="0">
              <a:buNone/>
            </a:pPr>
            <a:r>
              <a:rPr lang="en-US" dirty="0" smtClean="0"/>
              <a:t>Emotion and Virtual/Relational Agents</a:t>
            </a:r>
          </a:p>
          <a:p>
            <a:pPr marL="0" indent="0">
              <a:buNone/>
            </a:pPr>
            <a:r>
              <a:rPr lang="en-US" dirty="0" smtClean="0"/>
              <a:t>Physiological Measurements of Emotion</a:t>
            </a:r>
          </a:p>
          <a:p>
            <a:pPr marL="0" indent="0">
              <a:buNone/>
            </a:pPr>
            <a:r>
              <a:rPr lang="en-US" dirty="0" smtClean="0"/>
              <a:t>Facial Expression Recognition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061889" y="1233488"/>
            <a:ext cx="6118654" cy="530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Elective topics: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Emotion and Music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Inducing Emotion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User Frustration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4751"/>
            <a:ext cx="10515600" cy="1325563"/>
          </a:xfrm>
        </p:spPr>
        <p:txBody>
          <a:bodyPr/>
          <a:lstStyle/>
          <a:p>
            <a:r>
              <a:rPr lang="en-US" dirty="0" smtClean="0"/>
              <a:t>The Measurement of Emotion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297459"/>
            <a:ext cx="11178747" cy="53442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Emotions give rise to changes that can be sensed: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Distance                   Face, voice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Sensing:                   Posture </a:t>
            </a:r>
          </a:p>
          <a:p>
            <a:pPr marL="0" indent="0">
              <a:buNone/>
            </a:pPr>
            <a:r>
              <a:rPr lang="en-US" dirty="0" smtClean="0"/>
              <a:t>                                  Gestures, movement, behavior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Up-close                   Pupil dilation, Temperature, Respiration </a:t>
            </a:r>
          </a:p>
          <a:p>
            <a:pPr marL="0" indent="0">
              <a:buNone/>
            </a:pPr>
            <a:r>
              <a:rPr lang="en-US" dirty="0" smtClean="0"/>
              <a:t>Sensing:      	          Skin conductance, ECG, EEG, Blood pressure volume, HR, HRV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Internal                     Hormones </a:t>
            </a:r>
          </a:p>
          <a:p>
            <a:pPr marL="0" indent="0">
              <a:buNone/>
            </a:pPr>
            <a:r>
              <a:rPr lang="en-US" dirty="0" smtClean="0"/>
              <a:t>Sensing:                    Neurotransmitters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4751"/>
            <a:ext cx="10515600" cy="1325563"/>
          </a:xfrm>
        </p:spPr>
        <p:txBody>
          <a:bodyPr/>
          <a:lstStyle/>
          <a:p>
            <a:r>
              <a:rPr lang="en-US" dirty="0" smtClean="0"/>
              <a:t>The Measurement of Emotion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53442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Emotions give rise to changes that can be sensed: 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Distance                   </a:t>
            </a:r>
            <a:r>
              <a:rPr lang="en-US" b="1" dirty="0" smtClean="0"/>
              <a:t>Face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, voice 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Sensing:                   Posture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                               Gestures, movement, behavior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Up-close                   Pupil dilation, Temperature, Respiration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Sensing:      	          Skin conductance, ECG, EEG, Blood pressure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, HR, HRV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Internal                     Hormones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Sensing:                    Neurotransmitters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http://www.affectiva.com/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Facial expression recognition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– why emotions and computers?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Emotion is fundamental to human experience, influencing cognition, perception, and everyday tasks such as learning, communication, and even rational decision-making. However, while computers cannot detect, respond to, or simulate affect, they remain crippled in the ways that they can respond intelligently and efficiently to humans.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“The question is not whether intelligent machines can have any emotions, but whether machines can be intelligent  without any emotions.”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— </a:t>
            </a:r>
            <a:r>
              <a:rPr lang="en-US" sz="2400" dirty="0" smtClean="0"/>
              <a:t>Marvin Minsky (1927–2016) (Co-founder of AI Lab at MIT, Turing Award winner 				    (most prestigious award in Computer Science)).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69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more intelligent?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Even a puppy can tell when you are angry with it.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(Nicholas Negroponte, </a:t>
            </a:r>
            <a:r>
              <a:rPr lang="en-US" i="1" dirty="0" smtClean="0"/>
              <a:t>Being Digital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72" y="1750390"/>
            <a:ext cx="3121152" cy="2474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4" y="1765922"/>
            <a:ext cx="3532858" cy="23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244" y="-321276"/>
            <a:ext cx="11743295" cy="17423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Computer will keep showing you the same data, whether you look like this, or like this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168734"/>
            <a:ext cx="10515600" cy="1325563"/>
          </a:xfrm>
        </p:spPr>
        <p:txBody>
          <a:bodyPr/>
          <a:lstStyle/>
          <a:p>
            <a:r>
              <a:rPr lang="en-US" dirty="0" smtClean="0"/>
              <a:t>As a human, how would you respond to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7522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Courtesy of </a:t>
            </a:r>
            <a:r>
              <a:rPr lang="en-US" sz="1200" dirty="0" err="1" smtClean="0"/>
              <a:t>Sybren</a:t>
            </a:r>
            <a:r>
              <a:rPr lang="en-US" sz="1200" dirty="0" smtClean="0"/>
              <a:t> </a:t>
            </a:r>
            <a:r>
              <a:rPr lang="en-US" sz="1200" dirty="0" err="1" smtClean="0"/>
              <a:t>Stuvel</a:t>
            </a:r>
            <a:r>
              <a:rPr lang="en-US" sz="1200" dirty="0" smtClean="0"/>
              <a:t> on Flickr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https://www.flickr.com/photos/sybrenstuvel/2468506922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9" y="1494297"/>
            <a:ext cx="5691188" cy="46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168734"/>
            <a:ext cx="10515600" cy="1325563"/>
          </a:xfrm>
        </p:spPr>
        <p:txBody>
          <a:bodyPr/>
          <a:lstStyle/>
          <a:p>
            <a:r>
              <a:rPr lang="en-US" dirty="0" smtClean="0"/>
              <a:t>How should a computer respond to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7522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Courtesy of </a:t>
            </a:r>
            <a:r>
              <a:rPr lang="en-US" sz="1200" dirty="0" err="1" smtClean="0"/>
              <a:t>Sybren</a:t>
            </a:r>
            <a:r>
              <a:rPr lang="en-US" sz="1200" dirty="0" smtClean="0"/>
              <a:t> </a:t>
            </a:r>
            <a:r>
              <a:rPr lang="en-US" sz="1200" dirty="0" err="1" smtClean="0"/>
              <a:t>Stuvel</a:t>
            </a:r>
            <a:r>
              <a:rPr lang="en-US" sz="1200" dirty="0" smtClean="0"/>
              <a:t> on Flickr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https://www.flickr.com/photos/sybrenstuvel/2468506922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9" y="1494297"/>
            <a:ext cx="5691188" cy="4639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1" y="-394986"/>
            <a:ext cx="9546863" cy="7160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0043" y="168734"/>
            <a:ext cx="426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With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this?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8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clippy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Imagine you are at work and a character barges into the room and when you’re busy, doesn’t apologize, doesn’t ask, doesn’t notice that you are annoyed.</a:t>
            </a:r>
          </a:p>
          <a:p>
            <a:pPr marL="0" indent="0">
              <a:buNone/>
            </a:pPr>
            <a:r>
              <a:rPr lang="en-US" dirty="0" smtClean="0"/>
              <a:t>He offers you useless advice.</a:t>
            </a:r>
          </a:p>
          <a:p>
            <a:pPr marL="0" indent="0">
              <a:buNone/>
            </a:pPr>
            <a:r>
              <a:rPr lang="en-US" dirty="0" smtClean="0"/>
              <a:t>You express annoyance.</a:t>
            </a:r>
          </a:p>
          <a:p>
            <a:pPr marL="0" indent="0">
              <a:buNone/>
            </a:pPr>
            <a:r>
              <a:rPr lang="en-US" dirty="0" smtClean="0"/>
              <a:t>He ignores it.</a:t>
            </a:r>
          </a:p>
          <a:p>
            <a:pPr marL="0" indent="0">
              <a:buNone/>
            </a:pPr>
            <a:r>
              <a:rPr lang="en-US" dirty="0" smtClean="0"/>
              <a:t>This goes on.</a:t>
            </a:r>
          </a:p>
          <a:p>
            <a:pPr marL="0" indent="0">
              <a:buNone/>
            </a:pPr>
            <a:r>
              <a:rPr lang="en-US" dirty="0" smtClean="0"/>
              <a:t>Finally you tell him ‘go away’</a:t>
            </a:r>
          </a:p>
          <a:p>
            <a:pPr marL="0" indent="0">
              <a:buNone/>
            </a:pPr>
            <a:r>
              <a:rPr lang="en-US" dirty="0" smtClean="0"/>
              <a:t>He winks and does a little dance before exiting.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1800" dirty="0" smtClean="0"/>
              <a:t>- from Rosalind Picard, Affective Computing class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75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1207</Words>
  <Application>Microsoft Office PowerPoint</Application>
  <PresentationFormat>Widescreen</PresentationFormat>
  <Paragraphs>220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Introduction to Affective Computing</vt:lpstr>
      <vt:lpstr>What is Affective Computing?</vt:lpstr>
      <vt:lpstr>Motivation – why emotions and computers?</vt:lpstr>
      <vt:lpstr>Motivation</vt:lpstr>
      <vt:lpstr>Which one is more intelligent?</vt:lpstr>
      <vt:lpstr>Computer will keep showing you the same data, whether you look like this, or like this</vt:lpstr>
      <vt:lpstr>As a human, how would you respond to this?</vt:lpstr>
      <vt:lpstr>How should a computer respond to this?</vt:lpstr>
      <vt:lpstr>Human clippy</vt:lpstr>
      <vt:lpstr>PowerPoint Presentation</vt:lpstr>
      <vt:lpstr>          Human-Human Interaction  </vt:lpstr>
      <vt:lpstr>PowerPoint Presentation</vt:lpstr>
      <vt:lpstr>The Media Equation</vt:lpstr>
      <vt:lpstr>Media = Real Life</vt:lpstr>
      <vt:lpstr>Media = Real Life</vt:lpstr>
      <vt:lpstr>Skills of emotional intelligence</vt:lpstr>
      <vt:lpstr>Example – Simulating Affect</vt:lpstr>
      <vt:lpstr>Example – Simulating Affect</vt:lpstr>
      <vt:lpstr>Example – Detecting Affect</vt:lpstr>
      <vt:lpstr>Example – Detecting Affect</vt:lpstr>
      <vt:lpstr>Example – Responding to Affect</vt:lpstr>
      <vt:lpstr>Example – Responding to Affect</vt:lpstr>
      <vt:lpstr>Application Areas</vt:lpstr>
      <vt:lpstr>The Measurement of Emotion</vt:lpstr>
      <vt:lpstr>The Measurement of Emotion</vt:lpstr>
      <vt:lpstr>Demo time</vt:lpstr>
    </vt:vector>
  </TitlesOfParts>
  <Company>University of San Francisco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Beste</dc:creator>
  <cp:lastModifiedBy>Beste</cp:lastModifiedBy>
  <cp:revision>67</cp:revision>
  <dcterms:created xsi:type="dcterms:W3CDTF">2017-01-20T19:55:01Z</dcterms:created>
  <dcterms:modified xsi:type="dcterms:W3CDTF">2017-01-25T00:25:22Z</dcterms:modified>
</cp:coreProperties>
</file>